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0" r:id="rId2"/>
    <p:sldId id="261" r:id="rId3"/>
    <p:sldId id="283" r:id="rId4"/>
    <p:sldId id="301" r:id="rId5"/>
    <p:sldId id="302" r:id="rId6"/>
    <p:sldId id="288" r:id="rId7"/>
    <p:sldId id="287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D956BC-F3E1-F806-57EC-90489D94EE91}" v="10" dt="2022-11-30T00:56:00.375"/>
    <p1510:client id="{97F0F653-3652-6F82-87CA-FBE0372EC218}" v="5" dt="2022-11-30T00:58:28.1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11107309" userId="S::m11107309@ms.ntust.edu.tw::05027cec-b285-4796-98ef-4a1af9178274" providerId="AD" clId="Web-{91D956BC-F3E1-F806-57EC-90489D94EE91}"/>
    <pc:docChg chg="modSld">
      <pc:chgData name="M11107309" userId="S::m11107309@ms.ntust.edu.tw::05027cec-b285-4796-98ef-4a1af9178274" providerId="AD" clId="Web-{91D956BC-F3E1-F806-57EC-90489D94EE91}" dt="2022-11-30T00:56:00.375" v="9" actId="20577"/>
      <pc:docMkLst>
        <pc:docMk/>
      </pc:docMkLst>
      <pc:sldChg chg="modSp">
        <pc:chgData name="M11107309" userId="S::m11107309@ms.ntust.edu.tw::05027cec-b285-4796-98ef-4a1af9178274" providerId="AD" clId="Web-{91D956BC-F3E1-F806-57EC-90489D94EE91}" dt="2022-11-30T00:56:00.375" v="9" actId="20577"/>
        <pc:sldMkLst>
          <pc:docMk/>
          <pc:sldMk cId="2173902655" sldId="260"/>
        </pc:sldMkLst>
        <pc:spChg chg="mod">
          <ac:chgData name="M11107309" userId="S::m11107309@ms.ntust.edu.tw::05027cec-b285-4796-98ef-4a1af9178274" providerId="AD" clId="Web-{91D956BC-F3E1-F806-57EC-90489D94EE91}" dt="2022-11-30T00:56:00.375" v="9" actId="20577"/>
          <ac:spMkLst>
            <pc:docMk/>
            <pc:sldMk cId="2173902655" sldId="260"/>
            <ac:spMk id="3" creationId="{20604C07-D259-4D56-AFAD-221BC6F17B15}"/>
          </ac:spMkLst>
        </pc:spChg>
      </pc:sldChg>
    </pc:docChg>
  </pc:docChgLst>
  <pc:docChgLst>
    <pc:chgData name="M11107309" userId="S::m11107309@ms.ntust.edu.tw::05027cec-b285-4796-98ef-4a1af9178274" providerId="AD" clId="Web-{97F0F653-3652-6F82-87CA-FBE0372EC218}"/>
    <pc:docChg chg="modSld">
      <pc:chgData name="M11107309" userId="S::m11107309@ms.ntust.edu.tw::05027cec-b285-4796-98ef-4a1af9178274" providerId="AD" clId="Web-{97F0F653-3652-6F82-87CA-FBE0372EC218}" dt="2022-11-30T00:58:26.909" v="1" actId="20577"/>
      <pc:docMkLst>
        <pc:docMk/>
      </pc:docMkLst>
      <pc:sldChg chg="modSp">
        <pc:chgData name="M11107309" userId="S::m11107309@ms.ntust.edu.tw::05027cec-b285-4796-98ef-4a1af9178274" providerId="AD" clId="Web-{97F0F653-3652-6F82-87CA-FBE0372EC218}" dt="2022-11-30T00:58:26.909" v="1" actId="20577"/>
        <pc:sldMkLst>
          <pc:docMk/>
          <pc:sldMk cId="368179551" sldId="286"/>
        </pc:sldMkLst>
        <pc:spChg chg="mod">
          <ac:chgData name="M11107309" userId="S::m11107309@ms.ntust.edu.tw::05027cec-b285-4796-98ef-4a1af9178274" providerId="AD" clId="Web-{97F0F653-3652-6F82-87CA-FBE0372EC218}" dt="2022-11-30T00:58:26.909" v="1" actId="20577"/>
          <ac:spMkLst>
            <pc:docMk/>
            <pc:sldMk cId="368179551" sldId="286"/>
            <ac:spMk id="12" creationId="{D92683D8-5CA5-4DC0-BDDB-103D6F8665F5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8838BC-BF86-420A-B5E9-4F4C1D10DAE9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4750E6-6210-4F29-8B96-DB2F5EBB2F2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3732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4750E6-6210-4F29-8B96-DB2F5EBB2F22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5703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80B5D3-37A0-4D5F-8B75-88FABFCFC0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6C17296-DDF1-451D-AE3F-62A9416FEF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FE94AB-7794-4303-8A85-6BA593777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CEEF9CC-45AD-4DB3-8EFD-663A387A8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815A0A4-E5A0-4B63-859E-63DC1BE5B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4769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58D27B-4DA4-4F29-9F8A-0F7346F49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3453F14-690F-4D11-A74D-209D727E6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0C016F-77A0-470E-9721-CB5412DA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A0E82C6-554D-489A-B5C6-2D0307DF0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972E2E6-53D3-4E0A-A6DF-15CD079A8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4186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2169ADC-E28C-4C0B-980C-6DF60ACFB1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DEF91F-11CC-4D9A-BB99-8FDE79F85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DF8F32F-6BA2-4EC5-91ED-6D119FB24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AE2516-2D62-4922-9598-B85F56CA4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91A90C5-C835-4563-BE42-B87EF61B4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2516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580DD7-D638-4746-AD44-EC136A8DA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D3A3B9-A743-45F1-8379-991F362F5A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2E3C27-2856-49C4-A865-27C787FF5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5A94E1-4640-4970-8D2B-BA0DBF8AC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B4FA00-F8F0-48E6-B731-1070B53C1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257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555537-D8BB-46C8-85E6-396B625AC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9132F79-E09A-4C16-85A2-87DB0F7917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E113E0-CF2E-4F1E-8DFC-6C7F275FB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DADA7E-104A-41BA-90AA-474092C64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C9EA7BC-1D64-4E30-A7CC-1AE84D743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9188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52ED62-E55C-450A-BDBF-E7456DF0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C0D800E-1AD8-4130-97C0-A80C1147CF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120B973-18C8-4936-A17A-3588C4510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02C1FE-4B15-482E-86A6-47B2AC720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25B11FF-69CB-4D67-A9B6-54F707795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EA6BF73-5620-48E0-9E64-34EE8B27B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3635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A0317A-4AFA-4C1E-A91F-D65A306EC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9AE0506-CDC1-4AAD-8FC2-F97A3C5C0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353E7DD-74CE-46EE-A1D8-D6E49861A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E7A2B27-4BD9-4D2F-86BB-6C151F804F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7F869F4-6571-4251-8DBE-2B603F5F1D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0C5A966-B1AA-46AB-90D1-C4FD1A2FE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FAE1056-1299-4597-8A3D-480438D66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23E2BDC-6239-4229-8A06-67C658148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3324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9C20B7-195B-4954-889A-34709C46C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4765939-9764-4636-9776-D37BB95C7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31864E3-D56A-49C8-9AE1-F999A85A7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FF19E7E-8D86-4118-B0DF-A97D2C3E6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7346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3F35215-096B-4730-B848-508281B33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48C6CE0-B2CC-4D15-8842-29A321CC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16CC92F-31BC-4321-98F8-D56CA18C9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2935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ADB2A8-816C-4CEC-8B28-844704B80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0FE3D5F-59FB-49EC-AC65-062D68005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B84CFBF-4098-4071-8F18-9E728D45A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E5AEAF1-DCFC-4167-941B-B08237057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0EAF37-6262-4BFA-BC5F-B78D89D38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0E80DDA-F1B7-42FD-BE2C-06A772FE0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7904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9AA657-E6E4-4355-A8C1-A9E7A5AD2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6F42441-1917-4D0B-8787-969682014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0ADCB3A-A943-494B-9AD3-0F996CD2AB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F060523-0761-49B1-9E06-9B1EC7D10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C9541E8-6CE0-494D-8140-E80A4733B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0D96BB4-D6FE-4CC7-827F-BE7F73294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3387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AA6AE58-9F78-435E-8338-122E13D8F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7A5B486-56F3-4236-8B1C-F168B705B4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526874-8C68-48A2-A4C4-9C0DB5F1FE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C2955-9E26-4889-A04A-597746E186E6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46D9402-3EE7-4CAA-A1BE-3A247CBC76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25CC46-089B-4C9E-8392-9E5CEA7E56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A7E5C-8174-4A6A-93F6-7E07A285C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0252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people.csail.mit.edu/fisher/publications/papers/tsai99.pdf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people.csail.mit.edu/fisher/publications/papers/tsai99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cflu.lab.nycu.edu.tw/CFLu_course_speech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84CBA1A-53B5-43BC-9947-BFA6651BEB2A}"/>
              </a:ext>
            </a:extLst>
          </p:cNvPr>
          <p:cNvSpPr/>
          <p:nvPr/>
        </p:nvSpPr>
        <p:spPr>
          <a:xfrm>
            <a:off x="0" y="1783080"/>
            <a:ext cx="12192000" cy="341906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20604C07-D259-4D56-AFAD-221BC6F17B15}"/>
              </a:ext>
            </a:extLst>
          </p:cNvPr>
          <p:cNvSpPr txBox="1">
            <a:spLocks/>
          </p:cNvSpPr>
          <p:nvPr/>
        </p:nvSpPr>
        <p:spPr>
          <a:xfrm>
            <a:off x="315427" y="2922211"/>
            <a:ext cx="11580240" cy="1140798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MRI</a:t>
            </a:r>
          </a:p>
          <a:p>
            <a:pPr algn="ctr"/>
            <a:r>
              <a:rPr lang="en-US" altLang="zh-TW" sz="4000" b="1" dirty="0">
                <a:latin typeface="微軟正黑體"/>
                <a:ea typeface="微軟正黑體"/>
              </a:rPr>
              <a:t>HW3-fMRI</a:t>
            </a:r>
            <a:endParaRPr lang="en-US" altLang="zh-TW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內容版面配置區 6">
            <a:extLst>
              <a:ext uri="{FF2B5EF4-FFF2-40B4-BE49-F238E27FC236}">
                <a16:creationId xmlns:a16="http://schemas.microsoft.com/office/drawing/2014/main" id="{36C12894-AC56-4B2D-8B93-7EDE5B6DC447}"/>
              </a:ext>
            </a:extLst>
          </p:cNvPr>
          <p:cNvSpPr txBox="1">
            <a:spLocks/>
          </p:cNvSpPr>
          <p:nvPr/>
        </p:nvSpPr>
        <p:spPr>
          <a:xfrm>
            <a:off x="315427" y="5241175"/>
            <a:ext cx="3541678" cy="11017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Presenter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：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M11107309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何柏昇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C109CD8-48EA-4B85-965A-D9F8519FC3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78" r="12292" b="16409"/>
          <a:stretch/>
        </p:blipFill>
        <p:spPr>
          <a:xfrm>
            <a:off x="315427" y="0"/>
            <a:ext cx="2826328" cy="681644"/>
          </a:xfrm>
          <a:prstGeom prst="rect">
            <a:avLst/>
          </a:prstGeom>
        </p:spPr>
      </p:pic>
      <p:sp>
        <p:nvSpPr>
          <p:cNvPr id="12" name="標題 2">
            <a:extLst>
              <a:ext uri="{FF2B5EF4-FFF2-40B4-BE49-F238E27FC236}">
                <a16:creationId xmlns:a16="http://schemas.microsoft.com/office/drawing/2014/main" id="{1DFFC7F8-0F74-4332-8EF4-BA15FF36BE55}"/>
              </a:ext>
            </a:extLst>
          </p:cNvPr>
          <p:cNvSpPr txBox="1">
            <a:spLocks/>
          </p:cNvSpPr>
          <p:nvPr/>
        </p:nvSpPr>
        <p:spPr>
          <a:xfrm>
            <a:off x="305880" y="3743475"/>
            <a:ext cx="11580240" cy="5508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73902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Method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A1D912A-E76B-4FC2-BF3F-EA33A020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5D9B8B-8D13-4ABB-B4A4-E54E36198884}"/>
              </a:ext>
            </a:extLst>
          </p:cNvPr>
          <p:cNvSpPr/>
          <p:nvPr/>
        </p:nvSpPr>
        <p:spPr>
          <a:xfrm>
            <a:off x="838199" y="1541289"/>
            <a:ext cx="26106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 err="1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Coregister</a:t>
            </a:r>
            <a:endParaRPr lang="en-US" altLang="zh-TW" sz="2400" dirty="0">
              <a:solidFill>
                <a:srgbClr val="212529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51F268F5-4C5D-4C3F-9BF9-5B7F672F1D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44"/>
          <a:stretch/>
        </p:blipFill>
        <p:spPr>
          <a:xfrm>
            <a:off x="8128710" y="1772121"/>
            <a:ext cx="3225090" cy="432000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68C6ABE9-7F85-4532-9968-AC23496685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199" y="2666679"/>
            <a:ext cx="4320000" cy="2647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498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18">
            <a:extLst>
              <a:ext uri="{FF2B5EF4-FFF2-40B4-BE49-F238E27FC236}">
                <a16:creationId xmlns:a16="http://schemas.microsoft.com/office/drawing/2014/main" id="{D3E333F8-F800-4E41-9B9D-B36B4F517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285" y="2002954"/>
            <a:ext cx="6487430" cy="4201111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Method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A1D912A-E76B-4FC2-BF3F-EA33A020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5D9B8B-8D13-4ABB-B4A4-E54E36198884}"/>
              </a:ext>
            </a:extLst>
          </p:cNvPr>
          <p:cNvSpPr/>
          <p:nvPr/>
        </p:nvSpPr>
        <p:spPr>
          <a:xfrm>
            <a:off x="838199" y="1541289"/>
            <a:ext cx="26106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 err="1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Normalise</a:t>
            </a:r>
            <a:endParaRPr lang="en-US" altLang="zh-TW" sz="2400" dirty="0">
              <a:solidFill>
                <a:srgbClr val="212529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37FC2E0-8FB8-4268-B777-4A287EA22D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658875"/>
            <a:ext cx="4320000" cy="2657836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5F3B2C25-E025-4A62-9496-0E849029A5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00" y="2674459"/>
            <a:ext cx="4320000" cy="264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975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Method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A1D912A-E76B-4FC2-BF3F-EA33A020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12</a:t>
            </a:fld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5D9B8B-8D13-4ABB-B4A4-E54E36198884}"/>
              </a:ext>
            </a:extLst>
          </p:cNvPr>
          <p:cNvSpPr/>
          <p:nvPr/>
        </p:nvSpPr>
        <p:spPr>
          <a:xfrm>
            <a:off x="838199" y="1541289"/>
            <a:ext cx="26106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Smooth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EC9AC06-8BC8-4C1E-AA2E-1A09DDEBB2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" r="182"/>
          <a:stretch/>
        </p:blipFill>
        <p:spPr>
          <a:xfrm>
            <a:off x="2856000" y="2002954"/>
            <a:ext cx="6480000" cy="400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533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Method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A1D912A-E76B-4FC2-BF3F-EA33A020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13</a:t>
            </a:fld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5D9B8B-8D13-4ABB-B4A4-E54E36198884}"/>
              </a:ext>
            </a:extLst>
          </p:cNvPr>
          <p:cNvSpPr/>
          <p:nvPr/>
        </p:nvSpPr>
        <p:spPr>
          <a:xfrm>
            <a:off x="838199" y="1541289"/>
            <a:ext cx="41510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fMRI Model Specification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0662EF9-C8FC-4785-AD26-949D968E1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654811"/>
            <a:ext cx="4320000" cy="2661900"/>
          </a:xfrm>
          <a:prstGeom prst="rect">
            <a:avLst/>
          </a:prstGeom>
        </p:spPr>
      </p:pic>
      <p:grpSp>
        <p:nvGrpSpPr>
          <p:cNvPr id="11" name="群組 10">
            <a:extLst>
              <a:ext uri="{FF2B5EF4-FFF2-40B4-BE49-F238E27FC236}">
                <a16:creationId xmlns:a16="http://schemas.microsoft.com/office/drawing/2014/main" id="{3568DC2F-992F-42AC-BCB8-578891B3CFB6}"/>
              </a:ext>
            </a:extLst>
          </p:cNvPr>
          <p:cNvGrpSpPr/>
          <p:nvPr/>
        </p:nvGrpSpPr>
        <p:grpSpPr>
          <a:xfrm>
            <a:off x="838199" y="2634035"/>
            <a:ext cx="10515601" cy="2663458"/>
            <a:chOff x="838199" y="2634035"/>
            <a:chExt cx="10515601" cy="2663458"/>
          </a:xfrm>
        </p:grpSpPr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F1D40192-CBF7-43D1-B183-6E3B30C691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199" y="2634035"/>
              <a:ext cx="4320000" cy="2663458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882955F8-3C1A-4A73-9DD6-58C02C0C6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033800" y="2634035"/>
              <a:ext cx="4320000" cy="26569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0716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Method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A1D912A-E76B-4FC2-BF3F-EA33A020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14</a:t>
            </a:fld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5D9B8B-8D13-4ABB-B4A4-E54E36198884}"/>
              </a:ext>
            </a:extLst>
          </p:cNvPr>
          <p:cNvSpPr/>
          <p:nvPr/>
        </p:nvSpPr>
        <p:spPr>
          <a:xfrm>
            <a:off x="838199" y="1541289"/>
            <a:ext cx="38992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Estimation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9D29F1E-DD1F-440A-8ACB-6F9D1F49E2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667922"/>
            <a:ext cx="4320000" cy="264878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79F7749-F64A-4CF5-B7F3-5390B4403A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3" b="8102"/>
          <a:stretch/>
        </p:blipFill>
        <p:spPr>
          <a:xfrm>
            <a:off x="7454539" y="1547277"/>
            <a:ext cx="3370922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248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Method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A1D912A-E76B-4FC2-BF3F-EA33A020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5D9B8B-8D13-4ABB-B4A4-E54E36198884}"/>
              </a:ext>
            </a:extLst>
          </p:cNvPr>
          <p:cNvSpPr/>
          <p:nvPr/>
        </p:nvSpPr>
        <p:spPr>
          <a:xfrm>
            <a:off x="838199" y="1541289"/>
            <a:ext cx="38992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Review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0A420BE-641D-441D-A8F3-E81747F9BF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359145"/>
            <a:ext cx="4320000" cy="36975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573D158-662F-4B01-868B-220EFFF31C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522" y="2407895"/>
            <a:ext cx="3413278" cy="360000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164F9654-A913-49F6-8B8A-E029FC19DC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"/>
          <a:stretch/>
        </p:blipFill>
        <p:spPr>
          <a:xfrm>
            <a:off x="3720531" y="2054916"/>
            <a:ext cx="4750939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53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Experimental Results</a:t>
            </a: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A1D912A-E76B-4FC2-BF3F-EA33A020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16</a:t>
            </a:fld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5D9B8B-8D13-4ABB-B4A4-E54E36198884}"/>
              </a:ext>
            </a:extLst>
          </p:cNvPr>
          <p:cNvSpPr/>
          <p:nvPr/>
        </p:nvSpPr>
        <p:spPr>
          <a:xfrm>
            <a:off x="838199" y="1541289"/>
            <a:ext cx="38992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xjview</a:t>
            </a:r>
            <a:endPara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10434D1-2E93-4F06-A96E-7556415818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00" y="2104009"/>
            <a:ext cx="4320000" cy="388636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9DD3A7D-3F14-46A1-8479-6AD2D9C8B48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1"/>
          <a:stretch/>
        </p:blipFill>
        <p:spPr>
          <a:xfrm>
            <a:off x="6901502" y="2427925"/>
            <a:ext cx="4320000" cy="307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652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69A156B-E7CD-4DD0-B16D-02AE6C6FAE09}"/>
              </a:ext>
            </a:extLst>
          </p:cNvPr>
          <p:cNvSpPr/>
          <p:nvPr/>
        </p:nvSpPr>
        <p:spPr>
          <a:xfrm>
            <a:off x="0" y="1235871"/>
            <a:ext cx="12192000" cy="506645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標題 5">
            <a:extLst>
              <a:ext uri="{FF2B5EF4-FFF2-40B4-BE49-F238E27FC236}">
                <a16:creationId xmlns:a16="http://schemas.microsoft.com/office/drawing/2014/main" id="{4DE574F6-3DA5-4669-A252-299633975C91}"/>
              </a:ext>
            </a:extLst>
          </p:cNvPr>
          <p:cNvSpPr txBox="1">
            <a:spLocks/>
          </p:cNvSpPr>
          <p:nvPr/>
        </p:nvSpPr>
        <p:spPr>
          <a:xfrm>
            <a:off x="838203" y="486419"/>
            <a:ext cx="8152623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TW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內容版面配置區 6">
            <a:extLst>
              <a:ext uri="{FF2B5EF4-FFF2-40B4-BE49-F238E27FC236}">
                <a16:creationId xmlns:a16="http://schemas.microsoft.com/office/drawing/2014/main" id="{F7DA8147-2308-469C-ADCA-6ABA4ED3A0FE}"/>
              </a:ext>
            </a:extLst>
          </p:cNvPr>
          <p:cNvSpPr txBox="1">
            <a:spLocks/>
          </p:cNvSpPr>
          <p:nvPr/>
        </p:nvSpPr>
        <p:spPr>
          <a:xfrm>
            <a:off x="838203" y="2933512"/>
            <a:ext cx="9848275" cy="167116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en-US" altLang="zh-TW" sz="24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fMRI Analysis</a:t>
            </a:r>
          </a:p>
          <a:p>
            <a:pPr lvl="1"/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Introduction </a:t>
            </a:r>
          </a:p>
          <a:p>
            <a:pPr lvl="1"/>
            <a:r>
              <a:rPr lang="en-US" altLang="zh-TW" sz="20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Method </a:t>
            </a:r>
          </a:p>
          <a:p>
            <a:pPr lvl="1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Results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118EE2E-497C-41F3-A690-F6BB9CC2CF0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17" name="投影片編號版面配置區 16">
            <a:extLst>
              <a:ext uri="{FF2B5EF4-FFF2-40B4-BE49-F238E27FC236}">
                <a16:creationId xmlns:a16="http://schemas.microsoft.com/office/drawing/2014/main" id="{FE917F97-9EA5-46E0-B66B-46F42A80F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9569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Introduction - Data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3" name="投影片編號版面配置區 22">
            <a:extLst>
              <a:ext uri="{FF2B5EF4-FFF2-40B4-BE49-F238E27FC236}">
                <a16:creationId xmlns:a16="http://schemas.microsoft.com/office/drawing/2014/main" id="{417E3B54-45D9-4C86-A9A6-2E91C9715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67B56CC-AAAC-4F27-BE62-6408F9D35B6A}"/>
              </a:ext>
            </a:extLst>
          </p:cNvPr>
          <p:cNvSpPr/>
          <p:nvPr/>
        </p:nvSpPr>
        <p:spPr>
          <a:xfrm>
            <a:off x="838199" y="1417634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24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T1: </a:t>
            </a:r>
            <a:r>
              <a:rPr lang="zh-TW" altLang="en-US" sz="24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高解析度</a:t>
            </a:r>
            <a:r>
              <a:rPr lang="en-US" altLang="zh-TW" sz="24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3D T1</a:t>
            </a:r>
            <a:r>
              <a:rPr lang="zh-TW" altLang="en-US" sz="24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資料</a:t>
            </a:r>
            <a:endParaRPr lang="en-US" altLang="zh-TW" sz="2400" b="0" i="0" dirty="0">
              <a:solidFill>
                <a:srgbClr val="212529"/>
              </a:solidFill>
              <a:effectLst/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zh-TW" altLang="en-US" sz="2400" b="0" i="0" dirty="0">
              <a:solidFill>
                <a:srgbClr val="212529"/>
              </a:solidFill>
              <a:effectLst/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625475" indent="-625475"/>
            <a:r>
              <a:rPr lang="en-US" altLang="zh-TW" sz="24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fMRI: </a:t>
            </a:r>
            <a:r>
              <a:rPr lang="zh-TW" altLang="en-US" sz="24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實驗過程共</a:t>
            </a:r>
            <a:r>
              <a:rPr lang="en-US" altLang="zh-TW" sz="24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100</a:t>
            </a:r>
            <a:r>
              <a:rPr lang="zh-TW" altLang="en-US" sz="24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次掃描，受試者動作過程如下： </a:t>
            </a:r>
            <a:r>
              <a:rPr lang="en-US" altLang="zh-TW" sz="24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20off_20on_20off_20on_20off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F36C0B3C-C0B2-4D39-B892-BF8EBBFF36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3" b="42192"/>
          <a:stretch/>
        </p:blipFill>
        <p:spPr>
          <a:xfrm>
            <a:off x="1352319" y="3568229"/>
            <a:ext cx="2871024" cy="249731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015176CE-65A3-4508-BC16-F6F250F51D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5" b="48178"/>
          <a:stretch/>
        </p:blipFill>
        <p:spPr>
          <a:xfrm>
            <a:off x="7617886" y="3871532"/>
            <a:ext cx="2997912" cy="1890703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7337F266-C45D-4B08-9347-E2BAE37BBCC9}"/>
              </a:ext>
            </a:extLst>
          </p:cNvPr>
          <p:cNvSpPr txBox="1"/>
          <p:nvPr/>
        </p:nvSpPr>
        <p:spPr>
          <a:xfrm>
            <a:off x="2394528" y="3289771"/>
            <a:ext cx="514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T1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301870DE-2389-44C8-AFA4-AEA3AF0CF8DF}"/>
              </a:ext>
            </a:extLst>
          </p:cNvPr>
          <p:cNvSpPr txBox="1"/>
          <p:nvPr/>
        </p:nvSpPr>
        <p:spPr>
          <a:xfrm>
            <a:off x="8771331" y="3244334"/>
            <a:ext cx="6910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fMRI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58635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Introduction - Analysis of fMRI 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3" name="投影片編號版面配置區 22">
            <a:extLst>
              <a:ext uri="{FF2B5EF4-FFF2-40B4-BE49-F238E27FC236}">
                <a16:creationId xmlns:a16="http://schemas.microsoft.com/office/drawing/2014/main" id="{417E3B54-45D9-4C86-A9A6-2E91C9715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BF4A6CC-1E14-4C51-912D-64B996D4C226}"/>
              </a:ext>
            </a:extLst>
          </p:cNvPr>
          <p:cNvSpPr/>
          <p:nvPr/>
        </p:nvSpPr>
        <p:spPr>
          <a:xfrm>
            <a:off x="838199" y="1541289"/>
            <a:ext cx="4340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Direct Subtraction (DS)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820C9CF-C585-4AA9-A496-CE619477B5E8}"/>
              </a:ext>
            </a:extLst>
          </p:cNvPr>
          <p:cNvSpPr txBox="1"/>
          <p:nvPr/>
        </p:nvSpPr>
        <p:spPr>
          <a:xfrm>
            <a:off x="1194979" y="2116706"/>
            <a:ext cx="36265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全部刺激後平均 – 全部刺激前平均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D3795ED3-A8C8-49D2-8377-4F192E64B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979" y="2982490"/>
            <a:ext cx="4320000" cy="277894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5E370DE-3358-4998-B24F-8D5B8803EF4B}"/>
                  </a:ext>
                </a:extLst>
              </p:cNvPr>
              <p:cNvSpPr txBox="1"/>
              <p:nvPr/>
            </p:nvSpPr>
            <p:spPr>
              <a:xfrm>
                <a:off x="7337623" y="3777762"/>
                <a:ext cx="2545953" cy="11884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pt-BR" altLang="zh-TW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bar>
                                <m:barPr>
                                  <m:pos m:val="top"/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bar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ba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𝑜𝑛</m:t>
                              </m:r>
                            </m:sub>
                          </m:s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bar>
                                <m:barPr>
                                  <m:pos m:val="top"/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bar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bar>
                            </m:e>
                            <m: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𝑓𝑓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TW" altLang="en-US" b="0" i="1" smtClean="0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𝑜𝑛</m:t>
                                      </m:r>
                                    </m:sub>
                                    <m:sup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𝑜</m:t>
                                      </m:r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den>
                              </m:f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TW" altLang="en-US" i="1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𝑜</m:t>
                                      </m:r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𝑓𝑓</m:t>
                                      </m:r>
                                    </m:sub>
                                    <m:sup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𝑜𝑓𝑓</m:t>
                                      </m:r>
                                    </m:sub>
                                  </m:s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den>
                              </m:f>
                            </m:e>
                          </m:rad>
                        </m:den>
                      </m:f>
                    </m:oMath>
                  </m:oMathPara>
                </a14:m>
                <a:endParaRPr lang="zh-TW" altLang="en-US" dirty="0"/>
              </a:p>
            </p:txBody>
          </p:sp>
        </mc:Choice>
        <mc:Fallback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5E370DE-3358-4998-B24F-8D5B8803EF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7623" y="3777762"/>
                <a:ext cx="2545953" cy="118840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矩形 16">
            <a:extLst>
              <a:ext uri="{FF2B5EF4-FFF2-40B4-BE49-F238E27FC236}">
                <a16:creationId xmlns:a16="http://schemas.microsoft.com/office/drawing/2014/main" id="{6DF11806-436F-4137-AF84-6534F25EA080}"/>
              </a:ext>
            </a:extLst>
          </p:cNvPr>
          <p:cNvSpPr/>
          <p:nvPr/>
        </p:nvSpPr>
        <p:spPr>
          <a:xfrm>
            <a:off x="838199" y="6350570"/>
            <a:ext cx="56146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hlinkClick r:id="rId5"/>
              </a:rPr>
              <a:t>Analysis of Functional MRI Data Using Mutual Information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9590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Introduction - Analysis of fMRI 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3" name="投影片編號版面配置區 22">
            <a:extLst>
              <a:ext uri="{FF2B5EF4-FFF2-40B4-BE49-F238E27FC236}">
                <a16:creationId xmlns:a16="http://schemas.microsoft.com/office/drawing/2014/main" id="{417E3B54-45D9-4C86-A9A6-2E91C9715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BF4A6CC-1E14-4C51-912D-64B996D4C226}"/>
              </a:ext>
            </a:extLst>
          </p:cNvPr>
          <p:cNvSpPr/>
          <p:nvPr/>
        </p:nvSpPr>
        <p:spPr>
          <a:xfrm>
            <a:off x="838199" y="1541289"/>
            <a:ext cx="4340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General Linear Model (GLM)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D1084C0-3CA5-44A2-925F-C0EC5E2EAF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bg1">
                <a:lumMod val="9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12071" t="30679" r="36666" b="30227"/>
          <a:stretch/>
        </p:blipFill>
        <p:spPr>
          <a:xfrm>
            <a:off x="1296139" y="2845802"/>
            <a:ext cx="4320000" cy="247090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D6ECE0DB-469D-4EA4-A182-B1B80E06BE87}"/>
                  </a:ext>
                </a:extLst>
              </p:cNvPr>
              <p:cNvSpPr txBox="1"/>
              <p:nvPr/>
            </p:nvSpPr>
            <p:spPr>
              <a:xfrm>
                <a:off x="8515219" y="2852620"/>
                <a:ext cx="118532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pt-BR" altLang="zh-TW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zh-TW" altLang="en-US" b="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TW" altLang="en-US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zh-TW" altLang="en-US" dirty="0"/>
              </a:p>
            </p:txBody>
          </p:sp>
        </mc:Choice>
        <mc:Fallback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D6ECE0DB-469D-4EA4-A182-B1B80E06BE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15219" y="2852620"/>
                <a:ext cx="1185324" cy="276999"/>
              </a:xfrm>
              <a:prstGeom prst="rect">
                <a:avLst/>
              </a:prstGeom>
              <a:blipFill>
                <a:blip r:embed="rId5"/>
                <a:stretch>
                  <a:fillRect l="-4639" t="-2222" r="-2062" b="-3555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字方塊 14">
                <a:extLst>
                  <a:ext uri="{FF2B5EF4-FFF2-40B4-BE49-F238E27FC236}">
                    <a16:creationId xmlns:a16="http://schemas.microsoft.com/office/drawing/2014/main" id="{49203C24-3736-41E6-94E9-D1A57EC40BFD}"/>
                  </a:ext>
                </a:extLst>
              </p:cNvPr>
              <p:cNvSpPr txBox="1"/>
              <p:nvPr/>
            </p:nvSpPr>
            <p:spPr>
              <a:xfrm>
                <a:off x="7504429" y="3728382"/>
                <a:ext cx="3206904" cy="106830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TW" i="1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TW" altLang="en-US" i="1" smtClean="0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TW" altLang="en-US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TW" altLang="en-US" i="1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  <m:r>
                        <a:rPr lang="en-US" altLang="zh-TW" b="0" i="0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TW" altLang="en-US" i="1">
                                      <a:latin typeface="Cambria Math" panose="02040503050406030204" pitchFamily="18" charset="0"/>
                                    </a:rPr>
                                    <m:t>𝜖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TW" altLang="en-US" i="1">
                                      <a:latin typeface="Cambria Math" panose="02040503050406030204" pitchFamily="18" charset="0"/>
                                    </a:rPr>
                                    <m:t>𝜖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TW" altLang="en-US" i="1">
                                      <a:latin typeface="Cambria Math" panose="02040503050406030204" pitchFamily="18" charset="0"/>
                                    </a:rPr>
                                    <m:t>𝜖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>
          <p:sp>
            <p:nvSpPr>
              <p:cNvPr id="15" name="文字方塊 14">
                <a:extLst>
                  <a:ext uri="{FF2B5EF4-FFF2-40B4-BE49-F238E27FC236}">
                    <a16:creationId xmlns:a16="http://schemas.microsoft.com/office/drawing/2014/main" id="{49203C24-3736-41E6-94E9-D1A57EC40B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4429" y="3728382"/>
                <a:ext cx="3206904" cy="106830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矩形 15">
            <a:extLst>
              <a:ext uri="{FF2B5EF4-FFF2-40B4-BE49-F238E27FC236}">
                <a16:creationId xmlns:a16="http://schemas.microsoft.com/office/drawing/2014/main" id="{5C91F048-C243-4F61-BB8D-E00165566797}"/>
              </a:ext>
            </a:extLst>
          </p:cNvPr>
          <p:cNvSpPr/>
          <p:nvPr/>
        </p:nvSpPr>
        <p:spPr>
          <a:xfrm>
            <a:off x="838199" y="6350570"/>
            <a:ext cx="56146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hlinkClick r:id="rId7"/>
              </a:rPr>
              <a:t>Analysis of Functional MRI Data Using Mutual Information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08601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Method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A1D912A-E76B-4FC2-BF3F-EA33A020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8732A45-B144-4786-9F81-702017A027F6}"/>
              </a:ext>
            </a:extLst>
          </p:cNvPr>
          <p:cNvSpPr/>
          <p:nvPr/>
        </p:nvSpPr>
        <p:spPr>
          <a:xfrm>
            <a:off x="838199" y="6339095"/>
            <a:ext cx="37176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國立陽明大學</a:t>
            </a:r>
            <a:r>
              <a:rPr lang="en-US" altLang="zh-TW" dirty="0"/>
              <a:t>-</a:t>
            </a:r>
            <a:r>
              <a:rPr lang="zh-TW" altLang="en-US" dirty="0">
                <a:hlinkClick r:id="rId3"/>
              </a:rPr>
              <a:t>功能性磁振影像分析</a:t>
            </a:r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92683D8-5CA5-4DC0-BDDB-103D6F8665F5}"/>
              </a:ext>
            </a:extLst>
          </p:cNvPr>
          <p:cNvSpPr/>
          <p:nvPr/>
        </p:nvSpPr>
        <p:spPr>
          <a:xfrm>
            <a:off x="838199" y="1541289"/>
            <a:ext cx="4340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SPM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011325E-31EE-4E12-92DB-29060235E2AC}"/>
              </a:ext>
            </a:extLst>
          </p:cNvPr>
          <p:cNvSpPr/>
          <p:nvPr/>
        </p:nvSpPr>
        <p:spPr>
          <a:xfrm>
            <a:off x="1295066" y="2124310"/>
            <a:ext cx="5277726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T1 and fMRI(EPI) files: DICOM to nil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altLang="zh-TW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Slice Timing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altLang="zh-TW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Realign: Estimate &amp; </a:t>
            </a:r>
            <a:r>
              <a:rPr lang="en-US" altLang="zh-TW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Reaslice</a:t>
            </a:r>
            <a:endParaRPr lang="en-US" altLang="zh-TW" sz="2000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altLang="zh-TW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Coregister</a:t>
            </a:r>
            <a:r>
              <a:rPr lang="en-US" altLang="zh-TW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Estimate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altLang="zh-TW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Normalise</a:t>
            </a:r>
            <a:r>
              <a:rPr lang="en-US" altLang="zh-TW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Estimate and Write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altLang="zh-TW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Smooth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fMRI Model Specification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Estimation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Review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EDA1E58-3581-4D02-A155-7A5E0A16F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8072" y="2305615"/>
            <a:ext cx="2865368" cy="341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002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Method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A1D912A-E76B-4FC2-BF3F-EA33A020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92683D8-5CA5-4DC0-BDDB-103D6F8665F5}"/>
              </a:ext>
            </a:extLst>
          </p:cNvPr>
          <p:cNvSpPr/>
          <p:nvPr/>
        </p:nvSpPr>
        <p:spPr>
          <a:xfrm>
            <a:off x="838199" y="1541289"/>
            <a:ext cx="26106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Load</a:t>
            </a:r>
            <a:r>
              <a:rPr lang="zh-TW" altLang="en-US" sz="2400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files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64871C-B0C7-4023-8F4C-CCF31C6F517D}"/>
              </a:ext>
            </a:extLst>
          </p:cNvPr>
          <p:cNvSpPr/>
          <p:nvPr/>
        </p:nvSpPr>
        <p:spPr>
          <a:xfrm>
            <a:off x="4790658" y="1541289"/>
            <a:ext cx="26106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2400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DICOM </a:t>
            </a:r>
            <a:r>
              <a:rPr lang="en-US" altLang="zh-TW" sz="2400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 Nil</a:t>
            </a:r>
            <a:endParaRPr lang="en-US" altLang="zh-TW" sz="2400" dirty="0">
              <a:solidFill>
                <a:srgbClr val="212529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4559E535-C034-4E7A-B2C9-0BE42983FC45}"/>
              </a:ext>
            </a:extLst>
          </p:cNvPr>
          <p:cNvGrpSpPr/>
          <p:nvPr/>
        </p:nvGrpSpPr>
        <p:grpSpPr>
          <a:xfrm>
            <a:off x="3266921" y="2371024"/>
            <a:ext cx="5658155" cy="3600000"/>
            <a:chOff x="3266921" y="2371024"/>
            <a:chExt cx="5658155" cy="3600000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A9478D5D-16DE-4E94-91A8-9C481BAB2D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39" r="8384"/>
            <a:stretch/>
          </p:blipFill>
          <p:spPr>
            <a:xfrm>
              <a:off x="3266921" y="2371024"/>
              <a:ext cx="5658155" cy="3600000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31955023-7F07-4D8E-B23B-FBA508A77C40}"/>
                </a:ext>
              </a:extLst>
            </p:cNvPr>
            <p:cNvSpPr/>
            <p:nvPr/>
          </p:nvSpPr>
          <p:spPr>
            <a:xfrm>
              <a:off x="5059017" y="4750904"/>
              <a:ext cx="576470" cy="178905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F0E77E3E-2F1E-4E27-930B-7B1971BD39CA}"/>
              </a:ext>
            </a:extLst>
          </p:cNvPr>
          <p:cNvGrpSpPr/>
          <p:nvPr/>
        </p:nvGrpSpPr>
        <p:grpSpPr>
          <a:xfrm>
            <a:off x="291068" y="1979895"/>
            <a:ext cx="11609864" cy="4320000"/>
            <a:chOff x="291068" y="1979895"/>
            <a:chExt cx="11609864" cy="4320000"/>
          </a:xfrm>
        </p:grpSpPr>
        <p:grpSp>
          <p:nvGrpSpPr>
            <p:cNvPr id="13" name="群組 12">
              <a:extLst>
                <a:ext uri="{FF2B5EF4-FFF2-40B4-BE49-F238E27FC236}">
                  <a16:creationId xmlns:a16="http://schemas.microsoft.com/office/drawing/2014/main" id="{A41A3DB3-C40B-478F-8A2E-50CDB039E05C}"/>
                </a:ext>
              </a:extLst>
            </p:cNvPr>
            <p:cNvGrpSpPr/>
            <p:nvPr/>
          </p:nvGrpSpPr>
          <p:grpSpPr>
            <a:xfrm>
              <a:off x="5923722" y="1979895"/>
              <a:ext cx="5977210" cy="4320000"/>
              <a:chOff x="4638588" y="2036350"/>
              <a:chExt cx="5977210" cy="4320000"/>
            </a:xfrm>
          </p:grpSpPr>
          <p:pic>
            <p:nvPicPr>
              <p:cNvPr id="14" name="圖片 13">
                <a:extLst>
                  <a:ext uri="{FF2B5EF4-FFF2-40B4-BE49-F238E27FC236}">
                    <a16:creationId xmlns:a16="http://schemas.microsoft.com/office/drawing/2014/main" id="{70AA59E3-FA31-4F1B-AE10-F58B8FE832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33"/>
              <a:stretch/>
            </p:blipFill>
            <p:spPr>
              <a:xfrm>
                <a:off x="4638588" y="2036350"/>
                <a:ext cx="2871024" cy="4320000"/>
              </a:xfrm>
              <a:prstGeom prst="rect">
                <a:avLst/>
              </a:prstGeom>
            </p:spPr>
          </p:pic>
          <p:pic>
            <p:nvPicPr>
              <p:cNvPr id="15" name="圖片 14">
                <a:extLst>
                  <a:ext uri="{FF2B5EF4-FFF2-40B4-BE49-F238E27FC236}">
                    <a16:creationId xmlns:a16="http://schemas.microsoft.com/office/drawing/2014/main" id="{9D4E4ECA-4962-4331-9478-877A6F169E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17886" y="2036350"/>
                <a:ext cx="2997912" cy="4320000"/>
              </a:xfrm>
              <a:prstGeom prst="rect">
                <a:avLst/>
              </a:prstGeom>
            </p:spPr>
          </p:pic>
        </p:grpSp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281DC777-4A20-43A2-BCD7-CEB4298BE7A1}"/>
                </a:ext>
              </a:extLst>
            </p:cNvPr>
            <p:cNvGrpSpPr/>
            <p:nvPr/>
          </p:nvGrpSpPr>
          <p:grpSpPr>
            <a:xfrm>
              <a:off x="291068" y="2679219"/>
              <a:ext cx="5400000" cy="2637492"/>
              <a:chOff x="291068" y="2679219"/>
              <a:chExt cx="5400000" cy="2637492"/>
            </a:xfrm>
          </p:grpSpPr>
          <p:pic>
            <p:nvPicPr>
              <p:cNvPr id="17" name="圖片 16">
                <a:extLst>
                  <a:ext uri="{FF2B5EF4-FFF2-40B4-BE49-F238E27FC236}">
                    <a16:creationId xmlns:a16="http://schemas.microsoft.com/office/drawing/2014/main" id="{7BE440C7-04FE-413F-B237-0D60D3A3949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r="3143" b="4683"/>
              <a:stretch/>
            </p:blipFill>
            <p:spPr>
              <a:xfrm>
                <a:off x="291068" y="2679219"/>
                <a:ext cx="5400000" cy="2637492"/>
              </a:xfrm>
              <a:prstGeom prst="rect">
                <a:avLst/>
              </a:prstGeom>
            </p:spPr>
          </p:pic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8DE429B1-44CD-4DDD-9AFF-CFE1F6637A25}"/>
                  </a:ext>
                </a:extLst>
              </p:cNvPr>
              <p:cNvSpPr/>
              <p:nvPr/>
            </p:nvSpPr>
            <p:spPr>
              <a:xfrm>
                <a:off x="377686" y="4621696"/>
                <a:ext cx="489851" cy="149088"/>
              </a:xfrm>
              <a:prstGeom prst="rect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90611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Method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A1D912A-E76B-4FC2-BF3F-EA33A020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5D9B8B-8D13-4ABB-B4A4-E54E36198884}"/>
              </a:ext>
            </a:extLst>
          </p:cNvPr>
          <p:cNvSpPr/>
          <p:nvPr/>
        </p:nvSpPr>
        <p:spPr>
          <a:xfrm>
            <a:off x="838199" y="1541289"/>
            <a:ext cx="26106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Slice Timing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69F9473B-CA9D-4200-9A19-FAEFD4D07C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657313"/>
            <a:ext cx="4320000" cy="2659398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3209CBCA-1B9F-4CBD-AF83-5EAF27193E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03" y="2663866"/>
            <a:ext cx="4320000" cy="265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908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933347F-4E5D-49EE-8074-946690C78CE4}"/>
              </a:ext>
            </a:extLst>
          </p:cNvPr>
          <p:cNvSpPr/>
          <p:nvPr/>
        </p:nvSpPr>
        <p:spPr>
          <a:xfrm>
            <a:off x="0" y="0"/>
            <a:ext cx="12192000" cy="1047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6B1B310-7E89-4780-BEE2-05A7612BA2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6" y="6302326"/>
            <a:ext cx="2580675" cy="555677"/>
          </a:xfrm>
          <a:prstGeom prst="rect">
            <a:avLst/>
          </a:prstGeom>
        </p:spPr>
      </p:pic>
      <p:sp>
        <p:nvSpPr>
          <p:cNvPr id="4" name="標題 5">
            <a:extLst>
              <a:ext uri="{FF2B5EF4-FFF2-40B4-BE49-F238E27FC236}">
                <a16:creationId xmlns:a16="http://schemas.microsoft.com/office/drawing/2014/main" id="{5DE60673-7BF1-48BD-80B5-533C432FF778}"/>
              </a:ext>
            </a:extLst>
          </p:cNvPr>
          <p:cNvSpPr txBox="1">
            <a:spLocks/>
          </p:cNvSpPr>
          <p:nvPr/>
        </p:nvSpPr>
        <p:spPr>
          <a:xfrm>
            <a:off x="838199" y="483084"/>
            <a:ext cx="3899264" cy="5543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標題 3">
            <a:extLst>
              <a:ext uri="{FF2B5EF4-FFF2-40B4-BE49-F238E27FC236}">
                <a16:creationId xmlns:a16="http://schemas.microsoft.com/office/drawing/2014/main" id="{6D5D9671-B5D4-4245-A862-7AC3A53C7BEA}"/>
              </a:ext>
            </a:extLst>
          </p:cNvPr>
          <p:cNvSpPr txBox="1">
            <a:spLocks/>
          </p:cNvSpPr>
          <p:nvPr/>
        </p:nvSpPr>
        <p:spPr>
          <a:xfrm>
            <a:off x="838203" y="359429"/>
            <a:ext cx="8278639" cy="6987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2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Method</a:t>
            </a:r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A1D912A-E76B-4FC2-BF3F-EA33A020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B5683-1424-4557-A37F-9F44403A500C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5D9B8B-8D13-4ABB-B4A4-E54E36198884}"/>
              </a:ext>
            </a:extLst>
          </p:cNvPr>
          <p:cNvSpPr/>
          <p:nvPr/>
        </p:nvSpPr>
        <p:spPr>
          <a:xfrm>
            <a:off x="838199" y="1541289"/>
            <a:ext cx="26106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212529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Realign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FA811447-C131-4553-A01E-3D328F0DD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654811"/>
            <a:ext cx="4320000" cy="26619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AA40E1B2-FAFF-40BF-9108-9EE6B898EB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33"/>
          <a:stretch/>
        </p:blipFill>
        <p:spPr>
          <a:xfrm>
            <a:off x="7980330" y="1772121"/>
            <a:ext cx="337347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529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205</Words>
  <Application>Microsoft Office PowerPoint</Application>
  <PresentationFormat>寬螢幕</PresentationFormat>
  <Paragraphs>74</Paragraphs>
  <Slides>16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4" baseType="lpstr">
      <vt:lpstr>微軟正黑體</vt:lpstr>
      <vt:lpstr>Arial</vt:lpstr>
      <vt:lpstr>Calibri</vt:lpstr>
      <vt:lpstr>Calibri Light</vt:lpstr>
      <vt:lpstr>Cambria Math</vt:lpstr>
      <vt:lpstr>Times New Roman</vt:lpstr>
      <vt:lpstr>Wingdings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M11107309</dc:creator>
  <cp:lastModifiedBy>柏昇 何</cp:lastModifiedBy>
  <cp:revision>22</cp:revision>
  <dcterms:created xsi:type="dcterms:W3CDTF">2022-11-29T21:39:08Z</dcterms:created>
  <dcterms:modified xsi:type="dcterms:W3CDTF">2022-12-02T10:26:28Z</dcterms:modified>
</cp:coreProperties>
</file>

<file path=docProps/thumbnail.jpeg>
</file>